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669" r:id="rId7"/>
    <p:sldMasterId id="2147483739" r:id="rId8"/>
  </p:sldMasterIdLst>
  <p:notesMasterIdLst>
    <p:notesMasterId r:id="rId32"/>
  </p:notesMasterIdLst>
  <p:sldIdLst>
    <p:sldId id="256" r:id="rId9"/>
    <p:sldId id="257" r:id="rId10"/>
    <p:sldId id="275" r:id="rId11"/>
    <p:sldId id="283" r:id="rId12"/>
    <p:sldId id="282" r:id="rId13"/>
    <p:sldId id="291" r:id="rId14"/>
    <p:sldId id="292" r:id="rId15"/>
    <p:sldId id="276" r:id="rId16"/>
    <p:sldId id="277" r:id="rId17"/>
    <p:sldId id="293" r:id="rId18"/>
    <p:sldId id="279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78" r:id="rId27"/>
    <p:sldId id="290" r:id="rId28"/>
    <p:sldId id="294" r:id="rId29"/>
    <p:sldId id="274" r:id="rId30"/>
    <p:sldId id="265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9E44F-5CB9-4019-BC58-D0D48DF3F0F3}" v="1" dt="2022-09-01T15:10:42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13" autoAdjust="0"/>
  </p:normalViewPr>
  <p:slideViewPr>
    <p:cSldViewPr snapToGrid="0" snapToObjects="1">
      <p:cViewPr varScale="1">
        <p:scale>
          <a:sx n="63" d="100"/>
          <a:sy n="63" d="100"/>
        </p:scale>
        <p:origin x="1596" y="60"/>
      </p:cViewPr>
      <p:guideLst>
        <p:guide orient="horz" pos="2160"/>
        <p:guide pos="2880"/>
        <p:guide orient="horz" pos="21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5.xml" Id="rId13" /><Relationship Type="http://schemas.openxmlformats.org/officeDocument/2006/relationships/slide" Target="slides/slide10.xml" Id="rId18" /><Relationship Type="http://schemas.openxmlformats.org/officeDocument/2006/relationships/slide" Target="slides/slide18.xml" Id="rId26" /><Relationship Type="http://schemas.openxmlformats.org/officeDocument/2006/relationships/slide" Target="slides/slide13.xml" Id="rId21" /><Relationship Type="http://schemas.openxmlformats.org/officeDocument/2006/relationships/viewProps" Target="viewProps.xml" Id="rId34" /><Relationship Type="http://schemas.openxmlformats.org/officeDocument/2006/relationships/slideMaster" Target="slideMasters/slideMaster4.xml" Id="rId7" /><Relationship Type="http://schemas.openxmlformats.org/officeDocument/2006/relationships/slide" Target="slides/slide4.xml" Id="rId12" /><Relationship Type="http://schemas.openxmlformats.org/officeDocument/2006/relationships/slide" Target="slides/slide9.xml" Id="rId17" /><Relationship Type="http://schemas.openxmlformats.org/officeDocument/2006/relationships/slide" Target="slides/slide17.xml" Id="rId25" /><Relationship Type="http://schemas.openxmlformats.org/officeDocument/2006/relationships/presProps" Target="presProps.xml" Id="rId33" /><Relationship Type="http://schemas.microsoft.com/office/2015/10/relationships/revisionInfo" Target="revisionInfo.xml" Id="rId38" /><Relationship Type="http://schemas.openxmlformats.org/officeDocument/2006/relationships/customXml" Target="../customXml/item2.xml" Id="rId2" /><Relationship Type="http://schemas.openxmlformats.org/officeDocument/2006/relationships/slide" Target="slides/slide8.xml" Id="rId16" /><Relationship Type="http://schemas.openxmlformats.org/officeDocument/2006/relationships/slide" Target="slides/slide12.xml" Id="rId20" /><Relationship Type="http://schemas.openxmlformats.org/officeDocument/2006/relationships/slide" Target="slides/slide21.xml" Id="rId29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3.xml" Id="rId11" /><Relationship Type="http://schemas.openxmlformats.org/officeDocument/2006/relationships/slide" Target="slides/slide16.xml" Id="rId24" /><Relationship Type="http://schemas.openxmlformats.org/officeDocument/2006/relationships/notesMaster" Target="notesMasters/notesMaster1.xml" Id="rId32" /><Relationship Type="http://schemas.openxmlformats.org/officeDocument/2006/relationships/slideMaster" Target="slideMasters/slideMaster2.xml" Id="rId5" /><Relationship Type="http://schemas.openxmlformats.org/officeDocument/2006/relationships/slide" Target="slides/slide7.xml" Id="rId15" /><Relationship Type="http://schemas.openxmlformats.org/officeDocument/2006/relationships/slide" Target="slides/slide15.xml" Id="rId23" /><Relationship Type="http://schemas.openxmlformats.org/officeDocument/2006/relationships/slide" Target="slides/slide20.xml" Id="rId28" /><Relationship Type="http://schemas.openxmlformats.org/officeDocument/2006/relationships/tableStyles" Target="tableStyles.xml" Id="rId36" /><Relationship Type="http://schemas.openxmlformats.org/officeDocument/2006/relationships/slide" Target="slides/slide2.xml" Id="rId10" /><Relationship Type="http://schemas.openxmlformats.org/officeDocument/2006/relationships/slide" Target="slides/slide11.xml" Id="rId19" /><Relationship Type="http://schemas.openxmlformats.org/officeDocument/2006/relationships/slide" Target="slides/slide23.xml" Id="rId31" /><Relationship Type="http://schemas.openxmlformats.org/officeDocument/2006/relationships/slideMaster" Target="slideMasters/slideMaster1.xml" Id="rId4" /><Relationship Type="http://schemas.openxmlformats.org/officeDocument/2006/relationships/slide" Target="slides/slide1.xml" Id="rId9" /><Relationship Type="http://schemas.openxmlformats.org/officeDocument/2006/relationships/slide" Target="slides/slide6.xml" Id="rId14" /><Relationship Type="http://schemas.openxmlformats.org/officeDocument/2006/relationships/slide" Target="slides/slide14.xml" Id="rId22" /><Relationship Type="http://schemas.openxmlformats.org/officeDocument/2006/relationships/slide" Target="slides/slide19.xml" Id="rId27" /><Relationship Type="http://schemas.openxmlformats.org/officeDocument/2006/relationships/slide" Target="slides/slide22.xml" Id="rId30" /><Relationship Type="http://schemas.openxmlformats.org/officeDocument/2006/relationships/theme" Target="theme/theme1.xml" Id="rId35" /><Relationship Type="http://schemas.openxmlformats.org/officeDocument/2006/relationships/slideMaster" Target="slideMasters/slideMaster5.xml" Id="rId8" /><Relationship Type="http://schemas.openxmlformats.org/officeDocument/2006/relationships/customXml" Target="../customXml/item3.xml" Id="rId3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F8C6B-E735-4A3E-9395-3564E6BF7B7D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 eaLnBrk="1" hangingPunct="1"/>
            <a:r>
              <a:rPr lang="pt-BR" dirty="0"/>
              <a:t>Tipos:</a:t>
            </a:r>
          </a:p>
          <a:p>
            <a:pPr algn="just" eaLnBrk="1" hangingPunct="1">
              <a:buFontTx/>
              <a:buChar char="-"/>
            </a:pPr>
            <a:r>
              <a:rPr lang="pt-BR" dirty="0"/>
              <a:t> Operacional</a:t>
            </a:r>
          </a:p>
          <a:p>
            <a:pPr algn="just" eaLnBrk="1" hangingPunct="1">
              <a:buFontTx/>
              <a:buChar char="-"/>
            </a:pPr>
            <a:r>
              <a:rPr lang="pt-BR" dirty="0"/>
              <a:t> Colaborativo</a:t>
            </a:r>
          </a:p>
          <a:p>
            <a:pPr algn="just" eaLnBrk="1" hangingPunct="1">
              <a:buFontTx/>
              <a:buChar char="-"/>
            </a:pPr>
            <a:r>
              <a:rPr lang="pt-BR" dirty="0"/>
              <a:t> Analítico </a:t>
            </a:r>
          </a:p>
          <a:p>
            <a:pPr algn="just" eaLnBrk="1" hangingPunct="1">
              <a:buFontTx/>
              <a:buChar char="-"/>
            </a:pPr>
            <a:endParaRPr lang="pt-BR" dirty="0"/>
          </a:p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Oito componentes básicos essenciais do CRM, são eles:</a:t>
            </a:r>
          </a:p>
          <a:p>
            <a:r>
              <a:rPr lang="pt-BR" sz="1800" b="0" i="0" u="none" strike="noStrike" baseline="0" dirty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Visões;                                                -Experiência do Cliente; </a:t>
            </a:r>
          </a:p>
          <a:p>
            <a:r>
              <a:rPr lang="pt-BR" sz="1800" b="0" i="0" u="none" strike="noStrike" baseline="0" dirty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Estratégias;                                         -Processos;</a:t>
            </a:r>
          </a:p>
          <a:p>
            <a:r>
              <a:rPr lang="pt-BR" sz="1800" b="0" i="0" u="none" strike="noStrike" baseline="0" dirty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Métricas;                                             -Informação; </a:t>
            </a:r>
          </a:p>
          <a:p>
            <a:r>
              <a:rPr lang="pt-BR" sz="1800" b="0" i="0" u="none" strike="noStrike" baseline="0" dirty="0">
                <a:latin typeface="Wingdings" panose="05000000000000000000" pitchFamily="2" charset="2"/>
              </a:rPr>
              <a:t>-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Colaboração;                                      -Tecnologia.</a:t>
            </a:r>
          </a:p>
          <a:p>
            <a:pPr algn="just" eaLnBrk="1" hangingPunct="1">
              <a:buFontTx/>
              <a:buChar char="-"/>
            </a:pPr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sz="1800" b="0" i="0" u="none" strike="noStrike" baseline="0" dirty="0">
                <a:latin typeface="Arial" panose="020B0604020202020204" pitchFamily="34" charset="0"/>
              </a:rPr>
              <a:t>O CRM é o maior mercado de software do mundo, e cada vez mais tem </a:t>
            </a:r>
          </a:p>
          <a:p>
            <a:r>
              <a:rPr lang="pt-BR" sz="1800" b="0" i="0" u="none" strike="noStrike" baseline="0" dirty="0">
                <a:latin typeface="Arial" panose="020B0604020202020204" pitchFamily="34" charset="0"/>
              </a:rPr>
              <a:t>provado ser o melhor ativo tecnológico no qual as empresas podem investir.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Todas as informações são Requisito para um bom programador.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6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Isso é um teste...</a:t>
            </a:r>
          </a:p>
          <a:p>
            <a:endParaRPr lang="pt-BR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contar os passes do time branco... Resposta:13 (mint.32)</a:t>
            </a:r>
          </a:p>
          <a:p>
            <a:endParaRPr lang="pt-BR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Mas o que gostaria de saber mesmo é se vocês viram o GORILA </a:t>
            </a:r>
            <a:r>
              <a:rPr lang="pt-BR" sz="1800" b="0" i="0" u="none" strike="noStrike" baseline="0" dirty="0" err="1">
                <a:latin typeface="Calibri" panose="020F0502020204030204" pitchFamily="34" charset="0"/>
              </a:rPr>
              <a:t>faixa-preta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?</a:t>
            </a: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Não perca o óbvio...</a:t>
            </a: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certifique-se de que sua equipe de marketing não perca o óbvio com si </a:t>
            </a:r>
            <a:r>
              <a:rPr lang="pt-BR" sz="1800" b="0" i="0" u="none" strike="noStrike" baseline="0" dirty="0" err="1">
                <a:latin typeface="Calibri" panose="020F0502020204030204" pitchFamily="34" charset="0"/>
              </a:rPr>
              <a:t>pees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 novos e poderosos CRM identificando as tendências principais e agindo com base nelas se tornará uma segunda natureza para sua equipe de marketing, graças aos novos recursos inovadores e uma interface de usuário incrivelmente intuitiva. Eles verão um gorila </a:t>
            </a:r>
            <a:r>
              <a:rPr lang="pt-BR" sz="1800" b="0" i="0" u="none" strike="noStrike" baseline="0" dirty="0" err="1">
                <a:latin typeface="Calibri" panose="020F0502020204030204" pitchFamily="34" charset="0"/>
              </a:rPr>
              <a:t>blackbelt</a:t>
            </a:r>
            <a:r>
              <a:rPr lang="pt-BR" sz="1800" b="0" i="0" u="none" strike="noStrike" baseline="0" dirty="0">
                <a:latin typeface="Calibri" panose="020F0502020204030204" pitchFamily="34" charset="0"/>
              </a:rPr>
              <a:t> vindo de uma milha de distância. ASAP CRM dê uma olhada mais de perto.</a:t>
            </a:r>
          </a:p>
          <a:p>
            <a:endParaRPr lang="pt-BR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80623-EBFF-4BE9-8A33-9108EEBD8642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b="1" dirty="0"/>
              <a:t>Cross-</a:t>
            </a:r>
            <a:r>
              <a:rPr lang="pt-BR" b="1" dirty="0" err="1"/>
              <a:t>selling</a:t>
            </a:r>
            <a:r>
              <a:rPr lang="pt-BR" b="1" dirty="0"/>
              <a:t> (</a:t>
            </a:r>
            <a:r>
              <a:rPr lang="pt-BR" b="1" dirty="0">
                <a:solidFill>
                  <a:srgbClr val="0070C0"/>
                </a:solidFill>
              </a:rPr>
              <a:t>venda cruzada)</a:t>
            </a:r>
            <a:endParaRPr lang="pt-BR" b="1" dirty="0"/>
          </a:p>
          <a:p>
            <a:pPr eaLnBrk="1" hangingPunct="1"/>
            <a:r>
              <a:rPr lang="pt-BR" dirty="0"/>
              <a:t>A técnica utilizada por representantes telefônicos para vender um produto ou serviço adicional, durante um contato com o cliente. </a:t>
            </a:r>
          </a:p>
          <a:p>
            <a:pPr eaLnBrk="1" hangingPunct="1"/>
            <a:r>
              <a:rPr lang="pt-BR" dirty="0"/>
              <a:t>Vender mercadorias e serviços relacionados entre si para um cliente. Esse processo é somente uma das formas de aumentar a participação no cliente. Por exemplo: Em um banco, quando houver um grande depósito, o gatilho acionaria uma pessoa de vendas para ligar ao cliente e perguntar se ele estaria interessado em opções de investimento. 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b="1" dirty="0" err="1"/>
              <a:t>Up-selling</a:t>
            </a:r>
            <a:endParaRPr lang="pt-BR" b="1" dirty="0"/>
          </a:p>
          <a:p>
            <a:pPr eaLnBrk="1" hangingPunct="1"/>
            <a:r>
              <a:rPr lang="pt-BR" dirty="0"/>
              <a:t>Técnica de venda na qual um vendedor tenta levar o cliente a comprar bens mais caros, superiores, extras e outras opções de forma a produzir uma venda mais rentável.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Exemplo: O Banco Pan... Ao conversamos com o seu cliente e colaboradores e entender a dificuldade dele de receber sempre solicitações de atualização de dados ao adquirir um novo produtor...Imagina ele logo após ter a solução para minimizar esses transtorno.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7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6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1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064296" y="2751063"/>
            <a:ext cx="4532040" cy="132600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 dirty="0"/>
              <a:t>Nome do curso</a:t>
            </a:r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3275856" y="5487368"/>
            <a:ext cx="5832648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Nome do Professor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955675"/>
            <a:ext cx="8229600" cy="457201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628775"/>
            <a:ext cx="3810000" cy="46799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10000" cy="467995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>
          <a:xfrm>
            <a:off x="3563938" y="6356350"/>
            <a:ext cx="4976812" cy="457201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  <a:p>
            <a:r>
              <a:rPr lang="en-US"/>
              <a:t>Professor Henrique Freitas - Semestre 2004/2 </a:t>
            </a:r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2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1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2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2651-F9F0-4019-B100-93C85F8E2C26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01/09/2022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chfVy6hg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hyperlink" Target="https://help.sap.com/viewer/product/SAP_CUSTOMER_RELATIONSHIP_MANAGEMENT/7.0.4.14/en-US?task=whats_new_task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://www.salesforce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ynamics.microsoft.com/pt-br/" TargetMode="External"/><Relationship Id="rId5" Type="http://schemas.openxmlformats.org/officeDocument/2006/relationships/hyperlink" Target="https://www.sugarcrm.com/solutions/enterprise-on-premise/" TargetMode="External"/><Relationship Id="rId4" Type="http://schemas.openxmlformats.org/officeDocument/2006/relationships/hyperlink" Target="https://www.vtiger.com/sales-cr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vXmbl--3qI" TargetMode="External"/><Relationship Id="rId2" Type="http://schemas.openxmlformats.org/officeDocument/2006/relationships/hyperlink" Target="http://www.youtube.com/watch?v=NvXmbl--3qI&amp;feature=related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hyperlink" Target="https://br.hubspot.com/crm/e010a-5?utm_content=e010a-5&amp;utm_source=google&amp;utm_medium=paid&amp;utm_term=crm_hubspot%20crm_PT&amp;utm_campaign=CRM_Portals_PT_Adwords_LATAM_BRAZIL_Brand-Terms_e_c_1049047659&amp;utm_id=250187334629&amp;gclid=EAIaIQobChMI-vSc-KT86AIVlQ6RCh1augp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www.microsoft.com/en-us/dynamics/crm-test-drive-start.aspx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apqc.org/process-classification-framework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41" y="3081535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>
          <a:xfrm>
            <a:off x="684215" y="111833"/>
            <a:ext cx="6448752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Teste de Percepção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684215" y="5688155"/>
            <a:ext cx="7920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dirty="0">
                <a:hlinkClick r:id="rId3"/>
              </a:rPr>
              <a:t>http://www.youtube.com/watch?v=GchfVy6hgVA</a:t>
            </a:r>
            <a:endParaRPr lang="pt-BR" dirty="0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2150" y="1662113"/>
            <a:ext cx="5219700" cy="353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2">
            <a:extLst>
              <a:ext uri="{FF2B5EF4-FFF2-40B4-BE49-F238E27FC236}">
                <a16:creationId xmlns:a16="http://schemas.microsoft.com/office/drawing/2014/main" id="{74AAA2B1-6B66-8956-77E9-E75C8E126E1E}"/>
              </a:ext>
            </a:extLst>
          </p:cNvPr>
          <p:cNvSpPr/>
          <p:nvPr/>
        </p:nvSpPr>
        <p:spPr>
          <a:xfrm flipH="1">
            <a:off x="698042" y="-6350"/>
            <a:ext cx="45719" cy="8068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00190" y="-2406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1470555" y="11515"/>
            <a:ext cx="5631670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Links - Produtos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84213" y="1173922"/>
            <a:ext cx="5903912" cy="577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/>
              <a:t>SALESFORCE</a:t>
            </a:r>
          </a:p>
          <a:p>
            <a:pPr>
              <a:spcBef>
                <a:spcPct val="50000"/>
              </a:spcBef>
            </a:pPr>
            <a:r>
              <a:rPr lang="pt-BR" dirty="0">
                <a:hlinkClick r:id="rId2"/>
              </a:rPr>
              <a:t>http://www.salesforce.com</a:t>
            </a:r>
            <a:br>
              <a:rPr lang="pt-BR" b="1" dirty="0"/>
            </a:br>
            <a:endParaRPr lang="pt-BR" b="1" dirty="0"/>
          </a:p>
          <a:p>
            <a:pPr>
              <a:spcBef>
                <a:spcPct val="50000"/>
              </a:spcBef>
            </a:pPr>
            <a:r>
              <a:rPr lang="pt-BR" b="1" dirty="0"/>
              <a:t>SAP</a:t>
            </a:r>
          </a:p>
          <a:p>
            <a:pPr>
              <a:spcBef>
                <a:spcPct val="50000"/>
              </a:spcBef>
            </a:pPr>
            <a:r>
              <a:rPr lang="pt-BR" dirty="0">
                <a:hlinkClick r:id="rId3"/>
              </a:rPr>
              <a:t>https://help.sap.com/viewer/product/SAP_CUSTOMER_RELATIONSHIP_MANAGEMENT/7.0.4.14/en-US?task=whats_new_task</a:t>
            </a:r>
            <a:endParaRPr lang="pt-BR" dirty="0"/>
          </a:p>
          <a:p>
            <a:pPr>
              <a:spcBef>
                <a:spcPct val="50000"/>
              </a:spcBef>
            </a:pPr>
            <a:r>
              <a:rPr lang="pt-BR" b="1" dirty="0"/>
              <a:t>VTIGER</a:t>
            </a:r>
          </a:p>
          <a:p>
            <a:pPr>
              <a:spcBef>
                <a:spcPct val="50000"/>
              </a:spcBef>
            </a:pPr>
            <a:r>
              <a:rPr lang="pt-BR" dirty="0">
                <a:hlinkClick r:id="rId4"/>
              </a:rPr>
              <a:t>https://www.vtiger.com/sales-crm/ </a:t>
            </a:r>
            <a:r>
              <a:rPr lang="pt-BR" dirty="0"/>
              <a:t> </a:t>
            </a:r>
            <a:br>
              <a:rPr lang="pt-BR" b="1" dirty="0"/>
            </a:br>
            <a:endParaRPr lang="pt-BR" b="1" dirty="0"/>
          </a:p>
          <a:p>
            <a:pPr>
              <a:spcBef>
                <a:spcPct val="50000"/>
              </a:spcBef>
            </a:pPr>
            <a:r>
              <a:rPr lang="pt-BR" b="1" dirty="0"/>
              <a:t>SUGARCRM</a:t>
            </a:r>
          </a:p>
          <a:p>
            <a:pPr>
              <a:spcBef>
                <a:spcPct val="50000"/>
              </a:spcBef>
            </a:pPr>
            <a:r>
              <a:rPr lang="pt-BR" dirty="0">
                <a:hlinkClick r:id="rId5"/>
              </a:rPr>
              <a:t> https://www.sugarcrm.com/solutions/enterprise-on-premise/ </a:t>
            </a:r>
            <a:br>
              <a:rPr lang="pt-BR" b="1" dirty="0"/>
            </a:br>
            <a:endParaRPr lang="pt-BR" b="1" dirty="0"/>
          </a:p>
          <a:p>
            <a:pPr>
              <a:spcBef>
                <a:spcPct val="50000"/>
              </a:spcBef>
            </a:pPr>
            <a:r>
              <a:rPr lang="pt-BR" b="1" dirty="0"/>
              <a:t>MS-DYNAMICS</a:t>
            </a:r>
          </a:p>
          <a:p>
            <a:pPr>
              <a:spcBef>
                <a:spcPct val="50000"/>
              </a:spcBef>
            </a:pPr>
            <a:r>
              <a:rPr lang="pt-BR" dirty="0">
                <a:hlinkClick r:id="rId6"/>
              </a:rPr>
              <a:t>https://dynamics.microsoft.com/pt-br/</a:t>
            </a:r>
            <a:endParaRPr lang="pt-BR" b="1" dirty="0"/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9590" y="2349501"/>
            <a:ext cx="1774825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7" y="6216482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92A12981-39E5-57DB-6601-EDA36541BB78}"/>
              </a:ext>
            </a:extLst>
          </p:cNvPr>
          <p:cNvSpPr/>
          <p:nvPr/>
        </p:nvSpPr>
        <p:spPr>
          <a:xfrm>
            <a:off x="1438488" y="1524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47914" y="375513"/>
            <a:ext cx="4719562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Arquitetura do CRM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080669" y="1523999"/>
            <a:ext cx="7051948" cy="3321050"/>
            <a:chOff x="1547813" y="2325688"/>
            <a:chExt cx="5688012" cy="2519362"/>
          </a:xfrm>
        </p:grpSpPr>
        <p:pic>
          <p:nvPicPr>
            <p:cNvPr id="7171" name="Picture 6" descr="fig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250" y="2541588"/>
              <a:ext cx="5472113" cy="197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" name="Rectangle 9"/>
            <p:cNvSpPr>
              <a:spLocks noChangeArrowheads="1"/>
            </p:cNvSpPr>
            <p:nvPr/>
          </p:nvSpPr>
          <p:spPr bwMode="auto">
            <a:xfrm>
              <a:off x="1547813" y="2325688"/>
              <a:ext cx="5688012" cy="2519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173" name="Text Box 11"/>
          <p:cNvSpPr txBox="1">
            <a:spLocks noChangeArrowheads="1"/>
          </p:cNvSpPr>
          <p:nvPr/>
        </p:nvSpPr>
        <p:spPr bwMode="auto">
          <a:xfrm>
            <a:off x="805214" y="6225389"/>
            <a:ext cx="5688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1200" dirty="0"/>
              <a:t>Fonte: KALAKOTA, R., ROBINSON, M. E-business: </a:t>
            </a:r>
            <a:r>
              <a:rPr lang="pt-BR" sz="1200" dirty="0" err="1"/>
              <a:t>roadmap</a:t>
            </a:r>
            <a:r>
              <a:rPr lang="pt-BR" sz="1200" dirty="0"/>
              <a:t> for </a:t>
            </a:r>
            <a:r>
              <a:rPr lang="pt-BR" sz="1200" dirty="0" err="1"/>
              <a:t>success</a:t>
            </a:r>
            <a:r>
              <a:rPr lang="pt-BR" sz="1200" dirty="0"/>
              <a:t>. </a:t>
            </a:r>
            <a:r>
              <a:rPr lang="pt-BR" sz="1200" dirty="0" err="1"/>
              <a:t>Longman</a:t>
            </a:r>
            <a:r>
              <a:rPr lang="pt-BR" sz="1200" dirty="0"/>
              <a:t> / </a:t>
            </a:r>
            <a:r>
              <a:rPr lang="pt-BR" sz="1200" dirty="0" err="1"/>
              <a:t>Addison-Wesley</a:t>
            </a:r>
            <a:r>
              <a:rPr lang="pt-BR" sz="1200" dirty="0"/>
              <a:t>, 1999.</a:t>
            </a:r>
          </a:p>
        </p:txBody>
      </p:sp>
      <p:pic>
        <p:nvPicPr>
          <p:cNvPr id="7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342809" y="1793612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904269" y="1796113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405769" y="1798613"/>
            <a:ext cx="1588957" cy="649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189429" y="3743642"/>
            <a:ext cx="4827241" cy="740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297432A-D8A7-278D-E20A-F85C164EEFE4}"/>
              </a:ext>
            </a:extLst>
          </p:cNvPr>
          <p:cNvSpPr/>
          <p:nvPr/>
        </p:nvSpPr>
        <p:spPr>
          <a:xfrm>
            <a:off x="1987128" y="5334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7"/>
          <p:cNvSpPr txBox="1"/>
          <p:nvPr/>
        </p:nvSpPr>
        <p:spPr>
          <a:xfrm>
            <a:off x="859320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13</a:t>
            </a: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2592" y="492194"/>
            <a:ext cx="6458819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Adquirindo novos clientes...</a:t>
            </a:r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268679"/>
            <a:ext cx="7772400" cy="948049"/>
          </a:xfrm>
          <a:noFill/>
          <a:ln/>
        </p:spPr>
        <p:txBody>
          <a:bodyPr/>
          <a:lstStyle/>
          <a:p>
            <a:r>
              <a:rPr lang="pt-BR" sz="2800" dirty="0"/>
              <a:t> </a:t>
            </a:r>
            <a:r>
              <a:rPr lang="pt-BR" sz="2800" dirty="0">
                <a:solidFill>
                  <a:schemeClr val="tx1"/>
                </a:solidFill>
              </a:rPr>
              <a:t>Adquirindo novos clientes (diferenciação: inovação e conveniência)</a:t>
            </a:r>
          </a:p>
          <a:p>
            <a:pPr algn="ctr" eaLnBrk="0" hangingPunct="0">
              <a:spcBef>
                <a:spcPct val="50000"/>
              </a:spcBef>
              <a:buFontTx/>
              <a:buNone/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963125" y="2156096"/>
            <a:ext cx="5572164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/>
            <a:r>
              <a:rPr lang="pt-BR" sz="2800" dirty="0"/>
              <a:t>Imagine um consumidor em potencial procurando por determinado produto na </a:t>
            </a:r>
            <a:r>
              <a:rPr lang="pt-BR" sz="2800" u="sng" dirty="0"/>
              <a:t>Internet</a:t>
            </a:r>
            <a:r>
              <a:rPr lang="pt-BR" sz="2800" dirty="0"/>
              <a:t>; ele preenche um </a:t>
            </a:r>
            <a:r>
              <a:rPr lang="pt-BR" sz="2800" dirty="0">
                <a:solidFill>
                  <a:srgbClr val="C00000"/>
                </a:solidFill>
              </a:rPr>
              <a:t>formulário</a:t>
            </a:r>
            <a:r>
              <a:rPr lang="pt-BR" sz="2800" dirty="0"/>
              <a:t>. Após alguns minutos, seu telefone toca e o atendente da empresa lhe passa informações sobre o </a:t>
            </a:r>
            <a:r>
              <a:rPr lang="pt-BR" sz="2800" dirty="0">
                <a:solidFill>
                  <a:srgbClr val="C00000"/>
                </a:solidFill>
              </a:rPr>
              <a:t>produto de interesse</a:t>
            </a:r>
            <a:r>
              <a:rPr lang="pt-BR" sz="2800" dirty="0"/>
              <a:t>, podendo até fazer uma </a:t>
            </a:r>
            <a:r>
              <a:rPr lang="pt-BR" sz="2800" dirty="0">
                <a:solidFill>
                  <a:srgbClr val="C00000"/>
                </a:solidFill>
              </a:rPr>
              <a:t>demonstração</a:t>
            </a:r>
            <a:r>
              <a:rPr lang="pt-BR" sz="2800" dirty="0"/>
              <a:t> on-line.</a:t>
            </a:r>
            <a:endParaRPr lang="pt-BR" sz="2800" b="1" cap="none" spc="0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Imagem 5" descr="man tal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733" y="2662232"/>
            <a:ext cx="1739270" cy="2371732"/>
          </a:xfrm>
          <a:prstGeom prst="rect">
            <a:avLst/>
          </a:prstGeom>
        </p:spPr>
      </p:pic>
      <p:sp>
        <p:nvSpPr>
          <p:cNvPr id="7" name="Texto explicativo retangular com cantos arredondados 6"/>
          <p:cNvSpPr/>
          <p:nvPr/>
        </p:nvSpPr>
        <p:spPr>
          <a:xfrm>
            <a:off x="2643174" y="2216727"/>
            <a:ext cx="6143668" cy="4340573"/>
          </a:xfrm>
          <a:prstGeom prst="wedgeRoundRectCallout">
            <a:avLst>
              <a:gd name="adj1" fmla="val -60523"/>
              <a:gd name="adj2" fmla="val -2544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11" name="Rectangle 22">
            <a:extLst>
              <a:ext uri="{FF2B5EF4-FFF2-40B4-BE49-F238E27FC236}">
                <a16:creationId xmlns:a16="http://schemas.microsoft.com/office/drawing/2014/main" id="{B0814349-8987-4DBD-F514-E71618CF6E25}"/>
              </a:ext>
            </a:extLst>
          </p:cNvPr>
          <p:cNvSpPr/>
          <p:nvPr/>
        </p:nvSpPr>
        <p:spPr>
          <a:xfrm>
            <a:off x="1331808" y="6248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78" y="19638"/>
            <a:ext cx="7173759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Aprimorando relacionamentos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existentes...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" y="1343077"/>
            <a:ext cx="9052562" cy="5150404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3200" dirty="0">
                <a:solidFill>
                  <a:schemeClr val="tx1"/>
                </a:solidFill>
              </a:rPr>
              <a:t>Aprimorando relacionamentos </a:t>
            </a:r>
            <a:r>
              <a:rPr lang="pt-BR" sz="3200" dirty="0">
                <a:solidFill>
                  <a:srgbClr val="C00000"/>
                </a:solidFill>
              </a:rPr>
              <a:t>existentes</a:t>
            </a:r>
            <a:r>
              <a:rPr lang="pt-BR" sz="3200" dirty="0">
                <a:solidFill>
                  <a:schemeClr val="tx1"/>
                </a:solidFill>
              </a:rPr>
              <a:t> (agilizar: reduzir custos e serviços)</a:t>
            </a:r>
          </a:p>
          <a:p>
            <a:pPr lvl="1">
              <a:lnSpc>
                <a:spcPct val="170000"/>
              </a:lnSpc>
            </a:pPr>
            <a:r>
              <a:rPr lang="pt-BR" sz="2800" dirty="0">
                <a:solidFill>
                  <a:schemeClr val="tx1"/>
                </a:solidFill>
              </a:rPr>
              <a:t>Buscar a satisfação dos clientes oferecendo soluções efetivas para seus problemas. Buscar excelência em </a:t>
            </a:r>
            <a:r>
              <a:rPr lang="pt-BR" sz="2800" b="1" dirty="0" err="1">
                <a:solidFill>
                  <a:srgbClr val="0070C0"/>
                </a:solidFill>
              </a:rPr>
              <a:t>cross-selling</a:t>
            </a:r>
            <a:r>
              <a:rPr lang="pt-BR" sz="2800" dirty="0">
                <a:solidFill>
                  <a:schemeClr val="tx1"/>
                </a:solidFill>
              </a:rPr>
              <a:t> (venda cruzada) e </a:t>
            </a:r>
            <a:r>
              <a:rPr lang="pt-BR" b="1" dirty="0" err="1">
                <a:solidFill>
                  <a:srgbClr val="0070C0"/>
                </a:solidFill>
              </a:rPr>
              <a:t>up-selling</a:t>
            </a:r>
            <a:r>
              <a:rPr lang="pt-BR" sz="2800" dirty="0">
                <a:solidFill>
                  <a:schemeClr val="tx1"/>
                </a:solidFill>
              </a:rPr>
              <a:t>, em </a:t>
            </a:r>
            <a:r>
              <a:rPr lang="pt-BR" sz="2800" dirty="0">
                <a:solidFill>
                  <a:srgbClr val="C00000"/>
                </a:solidFill>
              </a:rPr>
              <a:t>customização</a:t>
            </a:r>
            <a:r>
              <a:rPr lang="pt-BR" sz="2800" dirty="0">
                <a:solidFill>
                  <a:schemeClr val="tx1"/>
                </a:solidFill>
              </a:rPr>
              <a:t> e </a:t>
            </a:r>
            <a:r>
              <a:rPr lang="pt-BR" sz="2800" dirty="0">
                <a:solidFill>
                  <a:srgbClr val="C00000"/>
                </a:solidFill>
              </a:rPr>
              <a:t>personalização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  <a:endParaRPr lang="pt-BR" sz="32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14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1E0AAF04-B513-BF36-D9F4-8ABD3A499C82}"/>
              </a:ext>
            </a:extLst>
          </p:cNvPr>
          <p:cNvSpPr/>
          <p:nvPr/>
        </p:nvSpPr>
        <p:spPr>
          <a:xfrm>
            <a:off x="859368" y="1676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7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Grp="1" noChangeArrowheads="1"/>
          </p:cNvSpPr>
          <p:nvPr>
            <p:ph type="title"/>
          </p:nvPr>
        </p:nvSpPr>
        <p:spPr>
          <a:xfrm>
            <a:off x="905087" y="156798"/>
            <a:ext cx="6429965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Cross-selling e Up-selling?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O que é isso?</a:t>
            </a:r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92956" y="1717834"/>
            <a:ext cx="7558087" cy="3743326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pt-BR" b="1" dirty="0" err="1">
                <a:solidFill>
                  <a:srgbClr val="0070C0"/>
                </a:solidFill>
              </a:rPr>
              <a:t>Up-sell</a:t>
            </a:r>
            <a:r>
              <a:rPr lang="pt-BR" b="1" dirty="0">
                <a:solidFill>
                  <a:srgbClr val="0070C0"/>
                </a:solidFill>
              </a:rPr>
              <a:t> </a:t>
            </a:r>
          </a:p>
          <a:p>
            <a:pPr lvl="1">
              <a:buFontTx/>
              <a:buNone/>
            </a:pPr>
            <a:r>
              <a:rPr lang="pt-BR" sz="2400" dirty="0">
                <a:solidFill>
                  <a:schemeClr val="tx1"/>
                </a:solidFill>
              </a:rPr>
              <a:t> venda de atualizações, complementos ou aperfeiçoamentos de um determinado produto ou serviço. </a:t>
            </a:r>
          </a:p>
          <a:p>
            <a:r>
              <a:rPr lang="pt-BR" b="1" dirty="0" err="1">
                <a:solidFill>
                  <a:srgbClr val="0070C0"/>
                </a:solidFill>
              </a:rPr>
              <a:t>Cross-sell</a:t>
            </a:r>
            <a:r>
              <a:rPr lang="pt-BR" b="1" dirty="0">
                <a:solidFill>
                  <a:srgbClr val="0070C0"/>
                </a:solidFill>
              </a:rPr>
              <a:t> </a:t>
            </a:r>
          </a:p>
          <a:p>
            <a:pPr lvl="1">
              <a:buFontTx/>
              <a:buNone/>
            </a:pPr>
            <a:r>
              <a:rPr lang="pt-BR" sz="2400" dirty="0">
                <a:solidFill>
                  <a:schemeClr val="tx1"/>
                </a:solidFill>
              </a:rPr>
              <a:t> venda de mercadorias e serviços relacionados entre si.</a:t>
            </a:r>
          </a:p>
          <a:p>
            <a:pPr>
              <a:buFont typeface="Wingdings" pitchFamily="2" charset="2"/>
              <a:buNone/>
            </a:pP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Objetivo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: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aumentar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a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lucratividade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por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cliente</a:t>
            </a:r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>
              <a:buFontTx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None/>
            </a:pPr>
            <a:endParaRPr lang="pt-BR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15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7229689B-F632-7DDF-7BD8-D3AE9E84B45B}"/>
              </a:ext>
            </a:extLst>
          </p:cNvPr>
          <p:cNvSpPr/>
          <p:nvPr/>
        </p:nvSpPr>
        <p:spPr>
          <a:xfrm>
            <a:off x="859368" y="16764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8336" y="163571"/>
            <a:ext cx="4604146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Processos de CRM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87" y="1163593"/>
            <a:ext cx="4604145" cy="5637254"/>
          </a:xfrm>
        </p:spPr>
        <p:txBody>
          <a:bodyPr>
            <a:noAutofit/>
          </a:bodyPr>
          <a:lstStyle/>
          <a:p>
            <a:pPr algn="just"/>
            <a:r>
              <a:rPr lang="pt-BR" sz="1800" dirty="0"/>
              <a:t> </a:t>
            </a:r>
            <a:r>
              <a:rPr lang="pt-BR" sz="2800" dirty="0">
                <a:solidFill>
                  <a:schemeClr val="tx1"/>
                </a:solidFill>
              </a:rPr>
              <a:t>Exemplo de </a:t>
            </a:r>
            <a:r>
              <a:rPr lang="pt-BR" sz="2800" b="1" dirty="0" err="1">
                <a:solidFill>
                  <a:srgbClr val="0070C0"/>
                </a:solidFill>
              </a:rPr>
              <a:t>Up-selling</a:t>
            </a:r>
            <a:r>
              <a:rPr lang="pt-BR" sz="2800" dirty="0">
                <a:solidFill>
                  <a:schemeClr val="tx1"/>
                </a:solidFill>
              </a:rPr>
              <a:t>: em uma loja de veículos o cliente entra pra comprar um carro </a:t>
            </a:r>
            <a:r>
              <a:rPr lang="pt-BR" sz="2800" dirty="0">
                <a:solidFill>
                  <a:srgbClr val="C00000"/>
                </a:solidFill>
              </a:rPr>
              <a:t>popular</a:t>
            </a:r>
            <a:r>
              <a:rPr lang="pt-BR" sz="2800" dirty="0">
                <a:solidFill>
                  <a:schemeClr val="tx1"/>
                </a:solidFill>
              </a:rPr>
              <a:t> e o vendedor lhe mostra vantagens em comprar um carro mais </a:t>
            </a:r>
            <a:r>
              <a:rPr lang="pt-BR" sz="2800" dirty="0">
                <a:solidFill>
                  <a:srgbClr val="0033CC"/>
                </a:solidFill>
              </a:rPr>
              <a:t>arrojado</a:t>
            </a:r>
            <a:r>
              <a:rPr lang="pt-BR" sz="2800" dirty="0">
                <a:solidFill>
                  <a:schemeClr val="tx1"/>
                </a:solidFill>
              </a:rPr>
              <a:t> (maior potência no motor, acessórios, etc.) por uma valor na parcela não muito maior. </a:t>
            </a:r>
            <a:r>
              <a:rPr lang="pt-BR" sz="2800" u="sng" dirty="0">
                <a:solidFill>
                  <a:schemeClr val="tx1"/>
                </a:solidFill>
              </a:rPr>
              <a:t>E o cliente acaba comprando</a:t>
            </a:r>
            <a:r>
              <a:rPr lang="pt-BR" sz="2800" dirty="0">
                <a:solidFill>
                  <a:schemeClr val="tx1"/>
                </a:solidFill>
              </a:rPr>
              <a:t>!</a:t>
            </a:r>
          </a:p>
          <a:p>
            <a:pPr algn="just">
              <a:buFont typeface="Wingdings" pitchFamily="2" charset="2"/>
              <a:buNone/>
            </a:pPr>
            <a:endParaRPr lang="pt-BR" sz="28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16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2422" y="1406490"/>
            <a:ext cx="3657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CABE5E46-A40E-763A-96AC-75BAA2C0311D}"/>
              </a:ext>
            </a:extLst>
          </p:cNvPr>
          <p:cNvSpPr/>
          <p:nvPr/>
        </p:nvSpPr>
        <p:spPr>
          <a:xfrm>
            <a:off x="85936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928" y="492194"/>
            <a:ext cx="4604146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Processos de CRM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49340"/>
            <a:ext cx="7772400" cy="3959226"/>
          </a:xfrm>
        </p:spPr>
        <p:txBody>
          <a:bodyPr/>
          <a:lstStyle/>
          <a:p>
            <a:pPr algn="just"/>
            <a:r>
              <a:rPr lang="pt-BR" sz="2800" dirty="0">
                <a:solidFill>
                  <a:schemeClr val="tx1"/>
                </a:solidFill>
              </a:rPr>
              <a:t>Exemplo de </a:t>
            </a:r>
            <a:r>
              <a:rPr lang="pt-BR" sz="2800" b="1" dirty="0" err="1">
                <a:solidFill>
                  <a:srgbClr val="0070C0"/>
                </a:solidFill>
              </a:rPr>
              <a:t>Cross-selling</a:t>
            </a:r>
            <a:r>
              <a:rPr lang="pt-BR" sz="2800" dirty="0">
                <a:solidFill>
                  <a:schemeClr val="tx1"/>
                </a:solidFill>
              </a:rPr>
              <a:t>:  quando </a:t>
            </a:r>
            <a:r>
              <a:rPr lang="pt-BR" sz="2800" dirty="0"/>
              <a:t>um cliente na mesma concessionária além de comprar um veículo adquire também o seguro, serviços de cristalização de pintura e instalação de sistema de câmera de marcha-ré.  </a:t>
            </a:r>
            <a:endParaRPr lang="pt-BR" sz="2800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pt-BR" sz="28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347" y="3695526"/>
            <a:ext cx="5993670" cy="30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DCBD9834-B674-530B-ADB2-EB07D83E60C5}"/>
              </a:ext>
            </a:extLst>
          </p:cNvPr>
          <p:cNvSpPr/>
          <p:nvPr/>
        </p:nvSpPr>
        <p:spPr>
          <a:xfrm>
            <a:off x="2260616" y="621225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title"/>
          </p:nvPr>
        </p:nvSpPr>
        <p:spPr>
          <a:xfrm>
            <a:off x="833694" y="231603"/>
            <a:ext cx="7629012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Qual é a diferença entre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personalização e customização?</a:t>
            </a:r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19731"/>
            <a:ext cx="7773988" cy="4608512"/>
          </a:xfrm>
          <a:noFill/>
          <a:ln/>
        </p:spPr>
        <p:txBody>
          <a:bodyPr>
            <a:normAutofit fontScale="92500"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Customização 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O usuário configura seu produto conforme quer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Em Sistemas para Vendas na Internet pode ser quando o usuário especifica suas próprias preferências dentro do site </a:t>
            </a:r>
          </a:p>
          <a:p>
            <a:pPr lvl="1"/>
            <a:endParaRPr lang="pt-BR" sz="2400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rgbClr val="0070C0"/>
                </a:solidFill>
              </a:rPr>
              <a:t>Personalização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A empresa configura o produto conforme acredita que o usuário queira 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Em Sistemas para Vendas na Internet podem ser as modificações nos </a:t>
            </a:r>
            <a:r>
              <a:rPr lang="pt-BR" sz="2400" dirty="0" err="1">
                <a:solidFill>
                  <a:schemeClr val="tx1"/>
                </a:solidFill>
              </a:rPr>
              <a:t>websites</a:t>
            </a:r>
            <a:r>
              <a:rPr lang="pt-BR" sz="2400" dirty="0">
                <a:solidFill>
                  <a:schemeClr val="tx1"/>
                </a:solidFill>
              </a:rPr>
              <a:t> feitos pela empresa a partir de dados analisados do cliente</a:t>
            </a:r>
          </a:p>
          <a:p>
            <a:pPr>
              <a:buFont typeface="Wingdings" pitchFamily="2" charset="2"/>
              <a:buNone/>
            </a:pPr>
            <a:endParaRPr lang="pt-BR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>
          <a:xfrm>
            <a:off x="712407" y="99569"/>
            <a:ext cx="7115025" cy="707886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– Atendimento ao cliente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684215" y="5643185"/>
            <a:ext cx="7920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dirty="0">
                <a:hlinkClick r:id="rId2"/>
              </a:rPr>
              <a:t>h</a:t>
            </a:r>
            <a:r>
              <a:rPr lang="pt-BR" dirty="0">
                <a:hlinkClick r:id="rId3"/>
              </a:rPr>
              <a:t>ttps://www.youtube.com/watch?v=NvXmbl--3qI</a:t>
            </a:r>
            <a:endParaRPr lang="pt-BR" dirty="0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2150" y="1671639"/>
            <a:ext cx="52197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4462BBF4-EC8B-42F6-51B1-77F113980D4F}"/>
              </a:ext>
            </a:extLst>
          </p:cNvPr>
          <p:cNvSpPr/>
          <p:nvPr/>
        </p:nvSpPr>
        <p:spPr>
          <a:xfrm>
            <a:off x="75268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21776" r="21705"/>
          <a:stretch/>
        </p:blipFill>
        <p:spPr>
          <a:xfrm>
            <a:off x="2" y="2603034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21" y="6295597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JULHO/2022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"/>
            <a:ext cx="9144000" cy="787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3293782"/>
            <a:ext cx="7166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SISTEMAS DE INFORMAÇÃO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4" y="3857841"/>
            <a:ext cx="59846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GESTÃO CORPORATIVA COM TI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CUSTOMER RELATIONSHIP MANAGEMENT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1884" y="4500382"/>
            <a:ext cx="36170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JUNIOR F. DE AMARAL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759006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1" name="Rectangle 5"/>
          <p:cNvSpPr>
            <a:spLocks noGrp="1" noChangeArrowheads="1"/>
          </p:cNvSpPr>
          <p:nvPr>
            <p:ph type="title"/>
          </p:nvPr>
        </p:nvSpPr>
        <p:spPr>
          <a:xfrm>
            <a:off x="922841" y="103456"/>
            <a:ext cx="6888424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Preservando relacionamento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 o cliente...</a:t>
            </a:r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68315" y="1700212"/>
            <a:ext cx="8061325" cy="4392612"/>
          </a:xfrm>
          <a:noFill/>
          <a:ln/>
        </p:spPr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Preservando relacionamentos com o cliente (adaptabilidade: ouvir, novos produtos)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segmentar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os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clientes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por</a:t>
            </a:r>
            <a:r>
              <a:rPr lang="en-US" sz="3200" dirty="0">
                <a:solidFill>
                  <a:schemeClr val="tx1"/>
                </a:solidFill>
              </a:rPr>
              <a:t> valor e </a:t>
            </a:r>
            <a:r>
              <a:rPr lang="en-US" sz="3200" dirty="0" err="1">
                <a:solidFill>
                  <a:schemeClr val="tx1"/>
                </a:solidFill>
              </a:rPr>
              <a:t>por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necessidade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para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oferecer</a:t>
            </a:r>
            <a:r>
              <a:rPr lang="en-US" sz="3200" dirty="0">
                <a:solidFill>
                  <a:schemeClr val="tx1"/>
                </a:solidFill>
              </a:rPr>
              <a:t> um </a:t>
            </a:r>
            <a:r>
              <a:rPr lang="en-US" sz="3200" dirty="0" err="1">
                <a:solidFill>
                  <a:schemeClr val="tx1"/>
                </a:solidFill>
              </a:rPr>
              <a:t>programa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lealdade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customizada</a:t>
            </a:r>
            <a:endParaRPr lang="en-US" sz="3200" dirty="0">
              <a:solidFill>
                <a:srgbClr val="C00000"/>
              </a:solidFill>
            </a:endParaRP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prover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atendimentos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personalizados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por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mei</a:t>
            </a:r>
            <a:r>
              <a:rPr lang="en-US" sz="3200" dirty="0" err="1"/>
              <a:t>o</a:t>
            </a:r>
            <a:r>
              <a:rPr lang="en-US" sz="3200" dirty="0"/>
              <a:t> de análise do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histórico</a:t>
            </a:r>
            <a:r>
              <a:rPr lang="en-US" sz="3200" dirty="0">
                <a:solidFill>
                  <a:schemeClr val="tx1"/>
                </a:solidFill>
              </a:rPr>
              <a:t> dos </a:t>
            </a:r>
            <a:r>
              <a:rPr lang="en-US" sz="3200" dirty="0" err="1">
                <a:solidFill>
                  <a:schemeClr val="tx1"/>
                </a:solidFill>
              </a:rPr>
              <a:t>clientes</a:t>
            </a:r>
            <a:endParaRPr lang="pt-BR" sz="3200" dirty="0">
              <a:solidFill>
                <a:schemeClr val="tx1"/>
              </a:solidFill>
            </a:endParaRPr>
          </a:p>
          <a:p>
            <a:endParaRPr lang="pt-BR" sz="32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20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0FDB611-7C76-5900-E177-6A80C24EAF45}"/>
              </a:ext>
            </a:extLst>
          </p:cNvPr>
          <p:cNvSpPr/>
          <p:nvPr/>
        </p:nvSpPr>
        <p:spPr>
          <a:xfrm>
            <a:off x="859368" y="228600"/>
            <a:ext cx="45719" cy="44982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1" name="Rectangle 5"/>
          <p:cNvSpPr>
            <a:spLocks noGrp="1" noChangeArrowheads="1"/>
          </p:cNvSpPr>
          <p:nvPr>
            <p:ph type="title"/>
          </p:nvPr>
        </p:nvSpPr>
        <p:spPr>
          <a:xfrm>
            <a:off x="2987333" y="553231"/>
            <a:ext cx="3321743" cy="707886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Gratuito</a:t>
            </a:r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227" y="1704974"/>
            <a:ext cx="3095625" cy="87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772" y="1614490"/>
            <a:ext cx="23907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4" y="2974455"/>
            <a:ext cx="4049238" cy="331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omputado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" y="3487378"/>
            <a:ext cx="2099102" cy="1873448"/>
          </a:xfrm>
          <a:prstGeom prst="rect">
            <a:avLst/>
          </a:prstGeom>
        </p:spPr>
      </p:pic>
      <p:pic>
        <p:nvPicPr>
          <p:cNvPr id="5" name="Picture 4" descr="chicar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1685510" y="4799177"/>
            <a:ext cx="899422" cy="951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125" y="697544"/>
            <a:ext cx="680155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vro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565800" y="5469280"/>
            <a:ext cx="1351762" cy="11138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2"/>
            <a:ext cx="9144000" cy="787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5" y="62164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82982" y="1912235"/>
            <a:ext cx="6551468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80000"/>
            </a:pPr>
            <a:endParaRPr lang="pt-BR" b="1" dirty="0">
              <a:solidFill>
                <a:schemeClr val="accent2"/>
              </a:solidFill>
              <a:latin typeface="Century Gothic" pitchFamily="34" charset="0"/>
            </a:endParaRPr>
          </a:p>
          <a:p>
            <a:r>
              <a:rPr lang="en-US" dirty="0"/>
              <a:t>APQC – </a:t>
            </a:r>
            <a:r>
              <a:rPr lang="pt-BR" b="1" dirty="0" err="1"/>
              <a:t>American</a:t>
            </a:r>
            <a:r>
              <a:rPr lang="pt-BR" b="1" dirty="0"/>
              <a:t> </a:t>
            </a:r>
            <a:r>
              <a:rPr lang="pt-BR" b="1" dirty="0" err="1"/>
              <a:t>Productivity</a:t>
            </a:r>
            <a:r>
              <a:rPr lang="pt-BR" b="1" dirty="0"/>
              <a:t> &amp; </a:t>
            </a:r>
            <a:r>
              <a:rPr lang="pt-BR" b="1" dirty="0" err="1"/>
              <a:t>Quality</a:t>
            </a:r>
            <a:r>
              <a:rPr lang="pt-BR" b="1" dirty="0"/>
              <a:t> Center. </a:t>
            </a:r>
            <a:r>
              <a:rPr lang="pt-BR" b="1" dirty="0" err="1"/>
              <a:t>Process</a:t>
            </a:r>
            <a:r>
              <a:rPr lang="pt-BR" b="1" dirty="0"/>
              <a:t> </a:t>
            </a:r>
            <a:r>
              <a:rPr lang="pt-BR" b="1" dirty="0" err="1"/>
              <a:t>Classification</a:t>
            </a:r>
            <a:r>
              <a:rPr lang="pt-BR" b="1" dirty="0"/>
              <a:t> Framework.</a:t>
            </a:r>
            <a:r>
              <a:rPr lang="pt-BR" dirty="0"/>
              <a:t> 2012.  Disponível em </a:t>
            </a:r>
            <a:r>
              <a:rPr lang="pt-BR" u="sng" dirty="0">
                <a:hlinkClick r:id="rId6"/>
              </a:rPr>
              <a:t>http://www.apqc.org/process-classification-framework</a:t>
            </a:r>
            <a:r>
              <a:rPr lang="pt-BR" dirty="0"/>
              <a:t>. Acesso em: Mar. 2021.</a:t>
            </a:r>
          </a:p>
          <a:p>
            <a:endParaRPr lang="pt-BR" dirty="0"/>
          </a:p>
          <a:p>
            <a:r>
              <a:rPr lang="pt-BR" dirty="0"/>
              <a:t>MSCRM - </a:t>
            </a:r>
            <a:r>
              <a:rPr lang="pt-BR" b="1" dirty="0"/>
              <a:t>Microsoft Dynamics CRM </a:t>
            </a:r>
            <a:r>
              <a:rPr lang="pt-BR" b="1" dirty="0" err="1"/>
              <a:t>Team</a:t>
            </a:r>
            <a:r>
              <a:rPr lang="pt-BR" b="1" dirty="0"/>
              <a:t> Site. Microsoft Dynamics CRM </a:t>
            </a:r>
            <a:r>
              <a:rPr lang="pt-BR" b="1" dirty="0" err="1"/>
              <a:t>Consultant</a:t>
            </a:r>
            <a:r>
              <a:rPr lang="pt-BR" b="1" dirty="0"/>
              <a:t> </a:t>
            </a:r>
            <a:r>
              <a:rPr lang="pt-BR" b="1" dirty="0" err="1"/>
              <a:t>New</a:t>
            </a:r>
            <a:r>
              <a:rPr lang="pt-BR" b="1" dirty="0"/>
              <a:t> Jersey. </a:t>
            </a:r>
            <a:r>
              <a:rPr lang="pt-BR" dirty="0"/>
              <a:t>SD. Disponível em</a:t>
            </a:r>
            <a:br>
              <a:rPr lang="pt-BR" dirty="0"/>
            </a:br>
            <a:r>
              <a:rPr lang="pt-BR" b="1" dirty="0"/>
              <a:t> </a:t>
            </a:r>
            <a:r>
              <a:rPr lang="pt-BR" b="1" dirty="0">
                <a:hlinkClick r:id="rId7"/>
              </a:rPr>
              <a:t>http://www.microsoft.com/en-us/dynamics/crm-test-drive-start.</a:t>
            </a:r>
            <a:r>
              <a:rPr lang="pt-BR" b="1" dirty="0" err="1">
                <a:hlinkClick r:id="rId7"/>
              </a:rPr>
              <a:t>aspx</a:t>
            </a:r>
            <a:r>
              <a:rPr lang="pt-BR" b="1" dirty="0"/>
              <a:t> </a:t>
            </a:r>
            <a:endParaRPr lang="pt-BR" dirty="0"/>
          </a:p>
          <a:p>
            <a:r>
              <a:rPr lang="pt-BR" dirty="0"/>
              <a:t>Acesso em: Mar. 2021.</a:t>
            </a:r>
          </a:p>
        </p:txBody>
      </p:sp>
    </p:spTree>
    <p:extLst>
      <p:ext uri="{BB962C8B-B14F-4D97-AF65-F5344CB8AC3E}">
        <p14:creationId xmlns:p14="http://schemas.microsoft.com/office/powerpoint/2010/main" val="22272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76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2022  Prof. Me. Junior F. de Amaral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profjunior.amaral@fiap.com.br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7508" y="333717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Ricardo\AppData\Local\Microsoft\Windows\Temporary Internet Files\Content.IE5\QTDFJE57\MP900443353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0" y="3143251"/>
            <a:ext cx="3221038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943445" y="928915"/>
            <a:ext cx="72571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4000" dirty="0">
                <a:solidFill>
                  <a:srgbClr val="00B050"/>
                </a:solidFill>
                <a:latin typeface="Arial" charset="0"/>
              </a:rPr>
              <a:t>CRM – </a:t>
            </a:r>
            <a:r>
              <a:rPr lang="pt-BR" sz="4000" dirty="0" err="1">
                <a:solidFill>
                  <a:srgbClr val="00B050"/>
                </a:solidFill>
                <a:latin typeface="Arial" charset="0"/>
              </a:rPr>
              <a:t>Customer</a:t>
            </a:r>
            <a:r>
              <a:rPr lang="pt-BR" sz="4000" dirty="0">
                <a:solidFill>
                  <a:srgbClr val="00B050"/>
                </a:solidFill>
                <a:latin typeface="Arial" charset="0"/>
              </a:rPr>
              <a:t> </a:t>
            </a:r>
            <a:r>
              <a:rPr lang="pt-BR" sz="4000" dirty="0" err="1">
                <a:solidFill>
                  <a:srgbClr val="00B050"/>
                </a:solidFill>
                <a:latin typeface="Arial" charset="0"/>
              </a:rPr>
              <a:t>Relationship</a:t>
            </a:r>
            <a:r>
              <a:rPr lang="pt-BR" sz="4000" dirty="0">
                <a:solidFill>
                  <a:srgbClr val="00B050"/>
                </a:solidFill>
                <a:latin typeface="Arial" charset="0"/>
              </a:rPr>
              <a:t> </a:t>
            </a:r>
          </a:p>
          <a:p>
            <a:pPr algn="ctr"/>
            <a:r>
              <a:rPr lang="pt-BR" sz="4000" dirty="0">
                <a:solidFill>
                  <a:srgbClr val="00B050"/>
                </a:solidFill>
                <a:latin typeface="Arial" charset="0"/>
              </a:rPr>
              <a:t>Management</a:t>
            </a:r>
            <a:endParaRPr lang="pt-BR" sz="4000" b="1" cap="none" spc="0" dirty="0">
              <a:ln w="11430"/>
              <a:solidFill>
                <a:srgbClr val="00B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196D65-896D-6B49-9DD5-91BDC890D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79" y="68815"/>
            <a:ext cx="726514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 </a:t>
            </a:r>
            <a:b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32694"/>
            <a:ext cx="8750756" cy="4392612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3600" dirty="0"/>
              <a:t>Uma combinação de processos de </a:t>
            </a:r>
            <a:r>
              <a:rPr lang="pt-BR" sz="3600" dirty="0">
                <a:solidFill>
                  <a:srgbClr val="0033CC"/>
                </a:solidFill>
              </a:rPr>
              <a:t>negócios</a:t>
            </a:r>
            <a:r>
              <a:rPr lang="pt-BR" sz="3600" dirty="0"/>
              <a:t> e </a:t>
            </a:r>
            <a:r>
              <a:rPr lang="pt-BR" sz="3600" dirty="0">
                <a:solidFill>
                  <a:srgbClr val="0033CC"/>
                </a:solidFill>
              </a:rPr>
              <a:t>tecnologia</a:t>
            </a:r>
            <a:r>
              <a:rPr lang="pt-BR" sz="3600" dirty="0"/>
              <a:t>, que busca entender os clientes das empresas mediante várias perspectivas: </a:t>
            </a:r>
            <a:r>
              <a:rPr lang="pt-BR" sz="3600" dirty="0">
                <a:solidFill>
                  <a:srgbClr val="C00000"/>
                </a:solidFill>
              </a:rPr>
              <a:t>quem</a:t>
            </a:r>
            <a:r>
              <a:rPr lang="pt-BR" sz="3600" dirty="0"/>
              <a:t> são eles, </a:t>
            </a:r>
            <a:r>
              <a:rPr lang="pt-BR" sz="3600" dirty="0">
                <a:solidFill>
                  <a:srgbClr val="C00000"/>
                </a:solidFill>
              </a:rPr>
              <a:t>o que </a:t>
            </a:r>
            <a:r>
              <a:rPr lang="pt-BR" sz="3600" dirty="0"/>
              <a:t>eles fazem, </a:t>
            </a:r>
            <a:r>
              <a:rPr lang="pt-BR" sz="3600" dirty="0">
                <a:solidFill>
                  <a:srgbClr val="C00000"/>
                </a:solidFill>
              </a:rPr>
              <a:t>do que </a:t>
            </a:r>
            <a:r>
              <a:rPr lang="pt-BR" sz="3600" dirty="0"/>
              <a:t>eles gostam; </a:t>
            </a:r>
            <a:r>
              <a:rPr lang="pt-BR" sz="3600" dirty="0">
                <a:solidFill>
                  <a:srgbClr val="FF0000"/>
                </a:solidFill>
              </a:rPr>
              <a:t>o que </a:t>
            </a:r>
            <a:r>
              <a:rPr lang="pt-BR" sz="3600" dirty="0"/>
              <a:t>eles precisam.</a:t>
            </a:r>
          </a:p>
          <a:p>
            <a:pPr>
              <a:buFont typeface="Wingdings" pitchFamily="2" charset="2"/>
              <a:buNone/>
            </a:pPr>
            <a:endParaRPr lang="pt-BR" sz="36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8440" y="5227320"/>
            <a:ext cx="2587210" cy="1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63A52C6B-278E-B90D-C472-2DEF8795E529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85800" y="3990110"/>
            <a:ext cx="7751618" cy="872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0242" y="100595"/>
            <a:ext cx="5174814" cy="707886"/>
          </a:xfr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en-US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Afinal, O que é CRM?</a:t>
            </a:r>
            <a:endParaRPr lang="pt-BR" sz="4000" dirty="0">
              <a:solidFill>
                <a:srgbClr val="00B05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706582" y="822032"/>
            <a:ext cx="7918450" cy="4679950"/>
          </a:xfrm>
          <a:noFill/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800" dirty="0"/>
              <a:t> Significa estabelecer </a:t>
            </a:r>
            <a:r>
              <a:rPr lang="pt-BR" sz="2800" dirty="0">
                <a:solidFill>
                  <a:srgbClr val="C00000"/>
                </a:solidFill>
              </a:rPr>
              <a:t>relacionamentos</a:t>
            </a:r>
            <a:r>
              <a:rPr lang="pt-BR" sz="2800" dirty="0"/>
              <a:t> com os clientes de forma mais </a:t>
            </a:r>
            <a:r>
              <a:rPr lang="pt-BR" sz="2800" dirty="0">
                <a:solidFill>
                  <a:srgbClr val="C00000"/>
                </a:solidFill>
              </a:rPr>
              <a:t>individualizada</a:t>
            </a:r>
            <a:r>
              <a:rPr lang="pt-BR" sz="2800" dirty="0"/>
              <a:t> possível e depois usar as informações coletadas para </a:t>
            </a:r>
            <a:r>
              <a:rPr lang="pt-BR" sz="2800" dirty="0">
                <a:solidFill>
                  <a:srgbClr val="C00000"/>
                </a:solidFill>
              </a:rPr>
              <a:t>tratar</a:t>
            </a:r>
            <a:r>
              <a:rPr lang="pt-BR" sz="2800" dirty="0"/>
              <a:t> clientes diferentes de maneiras diferentes...</a:t>
            </a:r>
            <a:r>
              <a:rPr lang="pt-BR" sz="2800" b="1" dirty="0"/>
              <a:t> </a:t>
            </a:r>
          </a:p>
          <a:p>
            <a:pPr>
              <a:buFont typeface="Wingdings" pitchFamily="2" charset="2"/>
              <a:buNone/>
            </a:pPr>
            <a:endParaRPr lang="pt-BR" sz="2800" b="1" dirty="0"/>
          </a:p>
          <a:p>
            <a:pPr>
              <a:buFont typeface="Wingdings" pitchFamily="2" charset="2"/>
              <a:buNone/>
            </a:pPr>
            <a:r>
              <a:rPr lang="pt-BR" sz="2800" b="1" dirty="0"/>
              <a:t>Os </a:t>
            </a:r>
            <a:r>
              <a:rPr lang="pt-BR" sz="2800" b="1" dirty="0">
                <a:solidFill>
                  <a:srgbClr val="C00000"/>
                </a:solidFill>
              </a:rPr>
              <a:t>sistemas</a:t>
            </a:r>
            <a:r>
              <a:rPr lang="pt-BR" sz="2800" b="1" dirty="0"/>
              <a:t> de CRM procuram, de uma forma geral, auxiliar nesta tarefa.</a:t>
            </a:r>
          </a:p>
          <a:p>
            <a:endParaRPr lang="pt-BR" sz="2800" dirty="0"/>
          </a:p>
          <a:p>
            <a:pPr>
              <a:buFont typeface="Wingdings" pitchFamily="2" charset="2"/>
              <a:buNone/>
            </a:pPr>
            <a:endParaRPr lang="pt-BR" dirty="0"/>
          </a:p>
          <a:p>
            <a:pPr>
              <a:buFont typeface="Wingdings" pitchFamily="2" charset="2"/>
              <a:buNone/>
            </a:pPr>
            <a:endParaRPr lang="pt-BR" dirty="0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4</a:t>
            </a: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F900FC28-1988-CBC2-AA85-ACC710E1D661}"/>
              </a:ext>
            </a:extLst>
          </p:cNvPr>
          <p:cNvSpPr/>
          <p:nvPr/>
        </p:nvSpPr>
        <p:spPr>
          <a:xfrm flipH="1">
            <a:off x="1749605" y="132080"/>
            <a:ext cx="45719" cy="5661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300039" y="135883"/>
            <a:ext cx="752898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</a:t>
            </a:r>
            <a:b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00039" y="1548675"/>
            <a:ext cx="8526086" cy="4392612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Os sistemas de CRM procuram registrar todos os contatos do cliente através dos </a:t>
            </a:r>
            <a:r>
              <a:rPr lang="pt-BR" dirty="0">
                <a:solidFill>
                  <a:srgbClr val="C00000"/>
                </a:solidFill>
              </a:rPr>
              <a:t>canais de comunicação </a:t>
            </a:r>
            <a:r>
              <a:rPr lang="pt-BR" dirty="0"/>
              <a:t>com à empresa (como telefone, Internet, etc.)...</a:t>
            </a:r>
            <a:endParaRPr lang="en-US" dirty="0"/>
          </a:p>
          <a:p>
            <a:pPr algn="just">
              <a:buFont typeface="Wingdings" pitchFamily="2" charset="2"/>
              <a:buNone/>
            </a:pPr>
            <a:endParaRPr lang="pt-BR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7699" y="3881439"/>
            <a:ext cx="4426303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8B5B20A5-4F3B-9F8D-9804-00259622C885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>
          <a:xfrm>
            <a:off x="213360" y="61589"/>
            <a:ext cx="9144000" cy="954107"/>
          </a:xfrm>
          <a:noFill/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Complicando um pouco a definição:</a:t>
            </a:r>
            <a:b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28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é...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-22858" y="1147676"/>
            <a:ext cx="8483223" cy="4392612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sz="3600" dirty="0"/>
              <a:t>... para posteriormente utilizar esta informação no desenvolvimento de </a:t>
            </a:r>
            <a:r>
              <a:rPr lang="pt-BR" sz="3600" dirty="0">
                <a:solidFill>
                  <a:srgbClr val="0033CC"/>
                </a:solidFill>
              </a:rPr>
              <a:t>ações</a:t>
            </a:r>
            <a:r>
              <a:rPr lang="pt-BR" sz="3600" dirty="0"/>
              <a:t> para melhorar o </a:t>
            </a:r>
            <a:r>
              <a:rPr lang="pt-BR" sz="3600" dirty="0">
                <a:solidFill>
                  <a:srgbClr val="0033CC"/>
                </a:solidFill>
              </a:rPr>
              <a:t>relacionamento</a:t>
            </a:r>
            <a:r>
              <a:rPr lang="pt-BR" sz="3600" dirty="0"/>
              <a:t> do cliente.</a:t>
            </a:r>
            <a:endParaRPr lang="en-US" sz="3600" dirty="0"/>
          </a:p>
          <a:p>
            <a:pPr algn="just">
              <a:buFont typeface="Wingdings" pitchFamily="2" charset="2"/>
              <a:buNone/>
            </a:pPr>
            <a:endParaRPr lang="pt-BR" sz="3600" dirty="0"/>
          </a:p>
        </p:txBody>
      </p:sp>
      <p:pic>
        <p:nvPicPr>
          <p:cNvPr id="5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1453" y="3581400"/>
            <a:ext cx="3722547" cy="33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46B01EDA-D7D7-5217-9374-72F05CD5775A}"/>
              </a:ext>
            </a:extLst>
          </p:cNvPr>
          <p:cNvSpPr/>
          <p:nvPr/>
        </p:nvSpPr>
        <p:spPr>
          <a:xfrm flipH="1">
            <a:off x="210364" y="132080"/>
            <a:ext cx="45719" cy="782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985407" y="5114769"/>
            <a:ext cx="2935431" cy="43338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503238" y="1844677"/>
            <a:ext cx="4140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Planejamento de Marketing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Pesquisa de Mercado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Análise Mercadológica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Propaganda e Publicidade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Promoções e Eventos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Construção de Marcas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Administração de Produto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Previsão de Venda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Atendimento ao Consumidor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858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xfrm>
            <a:off x="256083" y="79911"/>
            <a:ext cx="7798930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no contexto dos Processos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Gerenciais da Função </a:t>
            </a:r>
            <a:r>
              <a:rPr lang="pt-BR" sz="40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Marketing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2565399"/>
            <a:ext cx="3657600" cy="243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WordArt 7"/>
          <p:cNvSpPr>
            <a:spLocks noChangeArrowheads="1" noChangeShapeType="1" noTextEdit="1"/>
          </p:cNvSpPr>
          <p:nvPr/>
        </p:nvSpPr>
        <p:spPr bwMode="auto">
          <a:xfrm>
            <a:off x="5940427" y="3429000"/>
            <a:ext cx="11334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BR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767676"/>
                    </a:gs>
                  </a:gsLst>
                  <a:lin ang="5400000" scaled="1"/>
                </a:gradFill>
                <a:latin typeface="Arial Black"/>
              </a:rPr>
              <a:t>CRM</a:t>
            </a:r>
          </a:p>
        </p:txBody>
      </p:sp>
      <p:pic>
        <p:nvPicPr>
          <p:cNvPr id="8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859" y="121505"/>
            <a:ext cx="997107" cy="272893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8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379D200F-5870-E1A1-6BF6-6CD4AAF1FF1B}"/>
              </a:ext>
            </a:extLst>
          </p:cNvPr>
          <p:cNvSpPr/>
          <p:nvPr/>
        </p:nvSpPr>
        <p:spPr>
          <a:xfrm flipH="1">
            <a:off x="210363" y="132080"/>
            <a:ext cx="45719" cy="114808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971551" y="4403573"/>
            <a:ext cx="4176713" cy="4318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971550" y="2781301"/>
            <a:ext cx="3168650" cy="4318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68313" y="2349500"/>
            <a:ext cx="504031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Planejamento de Vendas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Administração de Cliente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Demonstração de Produto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Tomada de Pedidos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Promoções de Vendas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pt-BR" b="1" dirty="0"/>
              <a:t>Acompanhamento de Vendas (Pós vendas)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79388" y="260350"/>
            <a:ext cx="8964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pt-BR" sz="3600">
              <a:solidFill>
                <a:schemeClr val="tx2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>
          <a:xfrm>
            <a:off x="287057" y="149982"/>
            <a:ext cx="7798930" cy="1323439"/>
          </a:xfrm>
          <a:noFill/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 defTabSz="914400"/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CRM no contexto dos Processos </a:t>
            </a:r>
            <a:b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</a:br>
            <a:r>
              <a:rPr lang="pt-BR" sz="4000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Gerenciais da Função </a:t>
            </a:r>
            <a:r>
              <a:rPr lang="pt-BR" sz="40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Vendas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2989" y="121505"/>
            <a:ext cx="997107" cy="272893"/>
          </a:xfrm>
          <a:prstGeom prst="rect">
            <a:avLst/>
          </a:prstGeom>
        </p:spPr>
      </p:pic>
      <p:sp>
        <p:nvSpPr>
          <p:cNvPr id="10" name="Rectangle 3"/>
          <p:cNvSpPr/>
          <p:nvPr/>
        </p:nvSpPr>
        <p:spPr>
          <a:xfrm>
            <a:off x="8365985" y="6141018"/>
            <a:ext cx="789666" cy="4101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7"/>
          <p:cNvSpPr txBox="1"/>
          <p:nvPr/>
        </p:nvSpPr>
        <p:spPr>
          <a:xfrm>
            <a:off x="8426945" y="6216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9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667" y="1583298"/>
            <a:ext cx="2628998" cy="504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2">
            <a:extLst>
              <a:ext uri="{FF2B5EF4-FFF2-40B4-BE49-F238E27FC236}">
                <a16:creationId xmlns:a16="http://schemas.microsoft.com/office/drawing/2014/main" id="{828FA958-9D83-EC94-055A-6E074419DC1B}"/>
              </a:ext>
            </a:extLst>
          </p:cNvPr>
          <p:cNvSpPr/>
          <p:nvPr/>
        </p:nvSpPr>
        <p:spPr>
          <a:xfrm flipH="1">
            <a:off x="210363" y="132080"/>
            <a:ext cx="45719" cy="114808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nimBg="1"/>
      <p:bldP spid="196610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3" ma:contentTypeDescription="Crie um novo documento." ma:contentTypeScope="" ma:versionID="b3352f6cf36f50cf0fbabdd7993fe169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1d4f56797c83b7dc38274d5867a7ca22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84a67c-109f-47a2-8731-b697e3992bd9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FC3416-52E0-40BB-86D8-61FE658780A5}"/>
</file>

<file path=customXml/itemProps2.xml><?xml version="1.0" encoding="utf-8"?>
<ds:datastoreItem xmlns:ds="http://schemas.openxmlformats.org/officeDocument/2006/customXml" ds:itemID="{470FC094-551D-4D28-BC27-B27D038A7F4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CBE6483-C935-46F9-B317-480162F246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3817</TotalTime>
  <Words>1287</Words>
  <Application>Microsoft Office PowerPoint</Application>
  <PresentationFormat>Apresentação na tela (4:3)</PresentationFormat>
  <Paragraphs>153</Paragraphs>
  <Slides>23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Default Theme</vt:lpstr>
      <vt:lpstr>1_Personalizar design</vt:lpstr>
      <vt:lpstr>2_Personalizar design</vt:lpstr>
      <vt:lpstr>Black</vt:lpstr>
      <vt:lpstr>Office Theme</vt:lpstr>
      <vt:lpstr>Apresentação do PowerPoint</vt:lpstr>
      <vt:lpstr>Apresentação do PowerPoint</vt:lpstr>
      <vt:lpstr>Apresentação do PowerPoint</vt:lpstr>
      <vt:lpstr>Complicando um pouco a definição:  CRM é...</vt:lpstr>
      <vt:lpstr>Afinal, O que é CRM?</vt:lpstr>
      <vt:lpstr>Complicando um pouco a definição: CRM é...</vt:lpstr>
      <vt:lpstr>Complicando um pouco a definição: CRM é...</vt:lpstr>
      <vt:lpstr>CRM no contexto dos Processos  Gerenciais da Função Marketing</vt:lpstr>
      <vt:lpstr>CRM no contexto dos Processos  Gerenciais da Função Vendas</vt:lpstr>
      <vt:lpstr>CRM – Teste de Percepção</vt:lpstr>
      <vt:lpstr>CRM – Links - Produtos</vt:lpstr>
      <vt:lpstr>Arquitetura do CRM</vt:lpstr>
      <vt:lpstr>Adquirindo novos clientes...</vt:lpstr>
      <vt:lpstr>Aprimorando relacionamentos  existentes...</vt:lpstr>
      <vt:lpstr>Cross-selling e Up-selling?  O que é isso?</vt:lpstr>
      <vt:lpstr>Processos de CRM</vt:lpstr>
      <vt:lpstr>Processos de CRM</vt:lpstr>
      <vt:lpstr>Qual é a diferença entre  personalização e customização?</vt:lpstr>
      <vt:lpstr>CRM – Atendimento ao cliente</vt:lpstr>
      <vt:lpstr>Preservando relacionamento  com o cliente...</vt:lpstr>
      <vt:lpstr>CRM Gratuito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Junior Freitas de Amaral</cp:lastModifiedBy>
  <cp:revision>198</cp:revision>
  <dcterms:created xsi:type="dcterms:W3CDTF">2015-01-30T10:46:50Z</dcterms:created>
  <dcterms:modified xsi:type="dcterms:W3CDTF">2022-09-01T15:10:42Z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